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66" r:id="rId4"/>
    <p:sldId id="268" r:id="rId5"/>
    <p:sldId id="274" r:id="rId6"/>
    <p:sldId id="269" r:id="rId7"/>
    <p:sldId id="275" r:id="rId8"/>
    <p:sldId id="270" r:id="rId9"/>
    <p:sldId id="276" r:id="rId10"/>
    <p:sldId id="271" r:id="rId11"/>
    <p:sldId id="277" r:id="rId12"/>
    <p:sldId id="272" r:id="rId13"/>
    <p:sldId id="273" r:id="rId14"/>
    <p:sldId id="267" r:id="rId15"/>
    <p:sldId id="278" r:id="rId16"/>
    <p:sldId id="27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FDB6C24-588A-4795-A5F1-0072ABA008DA}">
          <p14:sldIdLst>
            <p14:sldId id="265"/>
            <p14:sldId id="256"/>
            <p14:sldId id="266"/>
            <p14:sldId id="268"/>
            <p14:sldId id="274"/>
            <p14:sldId id="269"/>
            <p14:sldId id="275"/>
            <p14:sldId id="270"/>
            <p14:sldId id="276"/>
            <p14:sldId id="271"/>
            <p14:sldId id="277"/>
            <p14:sldId id="272"/>
            <p14:sldId id="273"/>
            <p14:sldId id="267"/>
            <p14:sldId id="278"/>
            <p14:sldId id="27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3568230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921523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1073016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379337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809862-17F8-4EE4-942A-2529D2BF8616}"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4073986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809862-17F8-4EE4-942A-2529D2BF8616}" type="datetimeFigureOut">
              <a:rPr lang="en-US" smtClean="0"/>
              <a:t>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489853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809862-17F8-4EE4-942A-2529D2BF8616}" type="datetimeFigureOut">
              <a:rPr lang="en-US" smtClean="0"/>
              <a:t>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504952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809862-17F8-4EE4-942A-2529D2BF8616}" type="datetimeFigureOut">
              <a:rPr lang="en-US" smtClean="0"/>
              <a:t>2/7/2019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298406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809862-17F8-4EE4-942A-2529D2BF8616}" type="datetimeFigureOut">
              <a:rPr lang="en-US" smtClean="0"/>
              <a:t>2/7/2019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584311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09862-17F8-4EE4-942A-2529D2BF8616}" type="datetimeFigureOut">
              <a:rPr lang="en-US" smtClean="0"/>
              <a:t>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773087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09862-17F8-4EE4-942A-2529D2BF8616}" type="datetimeFigureOut">
              <a:rPr lang="en-US" smtClean="0"/>
              <a:t>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3809116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809862-17F8-4EE4-942A-2529D2BF8616}" type="datetimeFigureOut">
              <a:rPr lang="en-US" smtClean="0"/>
              <a:t>2/7/2019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655C3B-A78D-433E-99EE-4D1030EEC89C}" type="slidenum">
              <a:rPr lang="en-US" smtClean="0"/>
              <a:t>‹#›</a:t>
            </a:fld>
            <a:endParaRPr lang="en-US"/>
          </a:p>
        </p:txBody>
      </p:sp>
    </p:spTree>
    <p:extLst>
      <p:ext uri="{BB962C8B-B14F-4D97-AF65-F5344CB8AC3E}">
        <p14:creationId xmlns:p14="http://schemas.microsoft.com/office/powerpoint/2010/main" val="4226948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dirty="0" smtClean="0"/>
              <a:t>Centre for Research in Art of Film and Television</a:t>
            </a:r>
            <a:endParaRPr lang="en-US" dirty="0"/>
          </a:p>
        </p:txBody>
      </p:sp>
      <p:sp>
        <p:nvSpPr>
          <p:cNvPr id="3" name="Content Placeholder 2"/>
          <p:cNvSpPr>
            <a:spLocks noGrp="1"/>
          </p:cNvSpPr>
          <p:nvPr>
            <p:ph idx="1"/>
          </p:nvPr>
        </p:nvSpPr>
        <p:spPr>
          <a:xfrm>
            <a:off x="457200" y="2514600"/>
            <a:ext cx="8229600" cy="3611563"/>
          </a:xfrm>
        </p:spPr>
        <p:txBody>
          <a:bodyPr/>
          <a:lstStyle/>
          <a:p>
            <a:pPr marL="0" indent="0">
              <a:buNone/>
            </a:pPr>
            <a:r>
              <a:rPr lang="en-US" sz="2400" dirty="0" smtClean="0"/>
              <a:t>	B-11</a:t>
            </a:r>
            <a:r>
              <a:rPr lang="en-US" sz="2400" dirty="0"/>
              <a:t>, IMM BUILDING. QUTAB INSTITUTIONAL AREA, </a:t>
            </a:r>
            <a:endParaRPr lang="en-US" sz="2400" dirty="0" smtClean="0"/>
          </a:p>
          <a:p>
            <a:pPr marL="0" indent="0">
              <a:buNone/>
            </a:pPr>
            <a:r>
              <a:rPr lang="en-US" sz="2400" dirty="0" smtClean="0"/>
              <a:t>			NEW DELHI-110016</a:t>
            </a:r>
            <a:endParaRPr lang="en-US" sz="2400" dirty="0"/>
          </a:p>
          <a:p>
            <a:pPr marL="0" indent="0">
              <a:buNone/>
            </a:pPr>
            <a:endParaRPr lang="en-US" dirty="0" smtClean="0"/>
          </a:p>
          <a:p>
            <a:pPr marL="0" indent="0">
              <a:buNone/>
            </a:pPr>
            <a:r>
              <a:rPr lang="en-US" sz="2400" dirty="0" smtClean="0"/>
              <a:t>		     Tel</a:t>
            </a:r>
            <a:r>
              <a:rPr lang="en-US" sz="2400" dirty="0"/>
              <a:t>: 98 99 25 11 33 / 44 / </a:t>
            </a:r>
            <a:r>
              <a:rPr lang="en-US" sz="2400" dirty="0" smtClean="0"/>
              <a:t>55</a:t>
            </a:r>
          </a:p>
          <a:p>
            <a:pPr marL="0" indent="0">
              <a:buNone/>
            </a:pPr>
            <a:r>
              <a:rPr lang="en-US" sz="2400" b="1" dirty="0" smtClean="0"/>
              <a:t>		      www.craftfilmschool.com</a:t>
            </a:r>
            <a:endParaRPr lang="en-US" b="1" dirty="0"/>
          </a:p>
          <a:p>
            <a:endParaRPr lang="en-US" dirty="0"/>
          </a:p>
        </p:txBody>
      </p:sp>
    </p:spTree>
    <p:extLst>
      <p:ext uri="{BB962C8B-B14F-4D97-AF65-F5344CB8AC3E}">
        <p14:creationId xmlns:p14="http://schemas.microsoft.com/office/powerpoint/2010/main" val="24280032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Sennheiser MKE 600</a:t>
            </a:r>
          </a:p>
        </p:txBody>
      </p:sp>
      <p:sp>
        <p:nvSpPr>
          <p:cNvPr id="3" name="Content Placeholder 2"/>
          <p:cNvSpPr>
            <a:spLocks noGrp="1"/>
          </p:cNvSpPr>
          <p:nvPr>
            <p:ph idx="1"/>
          </p:nvPr>
        </p:nvSpPr>
        <p:spPr/>
        <p:txBody>
          <a:bodyPr/>
          <a:lstStyle/>
          <a:p>
            <a:pPr marL="0" indent="0">
              <a:buNone/>
            </a:pPr>
            <a:r>
              <a:rPr lang="en-US" dirty="0"/>
              <a:t>The Sennheiser MKE 600 is a newer boom microphone that is gaining acceptance in the indie filmmaking world. It’s got a very directional pickup pattern– meaning it won’t pick up a ton of background noise– and rugged metal housing. The Sennheiser 600 runs either off phantom power, like the other mics in this list, or off a AA battery which will give you about 150 hours of operation.</a:t>
            </a:r>
          </a:p>
        </p:txBody>
      </p:sp>
    </p:spTree>
    <p:extLst>
      <p:ext uri="{BB962C8B-B14F-4D97-AF65-F5344CB8AC3E}">
        <p14:creationId xmlns:p14="http://schemas.microsoft.com/office/powerpoint/2010/main" val="1471759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Sennheiser MKE 600</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4343400"/>
            <a:ext cx="80772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473558"/>
            <a:ext cx="6553200" cy="2488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0047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Schoeps MK41</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The Schoeps (pronounced “</a:t>
            </a:r>
            <a:r>
              <a:rPr lang="en-US" dirty="0" err="1"/>
              <a:t>sheps</a:t>
            </a:r>
            <a:r>
              <a:rPr lang="en-US" dirty="0"/>
              <a:t>”) MK41 microphone is a well known and beloved shotgun microphone made by the highly respected German audio engineering firm. This microphone has a super-cardioid pickup pattern meaning it will isolate dialogue from noise quite efficiently. Although it’s a little pricier than some budget options, this microphone is used widely in the television and film industries; pros count on it every day to capture great sound in all sorts of environments. If you’re looking for a microphone to capture dialogue this is a very safe choice. Although it’s not shaped like a traditional shotgun microphone, it has many of the same characteristics in a different, shorter form factor.</a:t>
            </a:r>
          </a:p>
        </p:txBody>
      </p:sp>
    </p:spTree>
    <p:extLst>
      <p:ext uri="{BB962C8B-B14F-4D97-AF65-F5344CB8AC3E}">
        <p14:creationId xmlns:p14="http://schemas.microsoft.com/office/powerpoint/2010/main" val="1489550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Schoeps MK41</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0" y="4495800"/>
            <a:ext cx="7620000"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6764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482" y="1524000"/>
            <a:ext cx="3622518"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6407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is the difference between a shotgun mic and boom microphone?</a:t>
            </a:r>
            <a:endParaRPr lang="en-US" dirty="0"/>
          </a:p>
        </p:txBody>
      </p:sp>
      <p:sp>
        <p:nvSpPr>
          <p:cNvPr id="3" name="Content Placeholder 2"/>
          <p:cNvSpPr>
            <a:spLocks noGrp="1"/>
          </p:cNvSpPr>
          <p:nvPr>
            <p:ph idx="1"/>
          </p:nvPr>
        </p:nvSpPr>
        <p:spPr/>
        <p:txBody>
          <a:bodyPr>
            <a:normAutofit fontScale="55000" lnSpcReduction="20000"/>
          </a:bodyPr>
          <a:lstStyle/>
          <a:p>
            <a:r>
              <a:rPr lang="en-US" dirty="0"/>
              <a:t>These terms are often used interchangeably but technically speaking </a:t>
            </a:r>
            <a:r>
              <a:rPr lang="en-US" i="1" dirty="0"/>
              <a:t>boom</a:t>
            </a:r>
            <a:r>
              <a:rPr lang="en-US" dirty="0"/>
              <a:t> refers to a boom pole. It is also sometimes used to refer to the microphone that is mounted on a boom pole which is held by either a person or a stand. A </a:t>
            </a:r>
            <a:r>
              <a:rPr lang="en-US" i="1" dirty="0"/>
              <a:t>shotgun</a:t>
            </a:r>
            <a:r>
              <a:rPr lang="en-US" dirty="0"/>
              <a:t> microphone refers to the specific type of microphone that is most commonly mounted on boom poles.</a:t>
            </a:r>
          </a:p>
          <a:p>
            <a:r>
              <a:rPr lang="en-US" dirty="0"/>
              <a:t>Shotgun mics they tend to be long in length with a pickup pattern that resembles a straight line (hence the nickname). Although shotgun mics can technically be either omni-directional (picking up sound from all angles) or directional/cardioid (picking up sound from only the direction they’re pointed in), most often on film sets the directional or cardioid versions are used. This is to cut down on background noise. While an omni-directional microphone might pick up all sorts of street noise in an outdoor location, a hyper-cardioid shotgun microphone mounted on a boom pole will have an easier time isolating dialogue and capturing more pleasing sound. Shotgun mics are some of the best shotgun mics for film because they are so good at discarding off-axis background noise. The absolute best shotgun microphones will still struggle to able to capture good dialogue sound even within a noisy crowd however.</a:t>
            </a:r>
          </a:p>
          <a:p>
            <a:pPr marL="0" indent="0">
              <a:buNone/>
            </a:pPr>
            <a:endParaRPr lang="en-US" dirty="0"/>
          </a:p>
        </p:txBody>
      </p:sp>
    </p:spTree>
    <p:extLst>
      <p:ext uri="{BB962C8B-B14F-4D97-AF65-F5344CB8AC3E}">
        <p14:creationId xmlns:p14="http://schemas.microsoft.com/office/powerpoint/2010/main" val="290753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Zoom H4n</a:t>
            </a:r>
            <a:endParaRPr lang="en-US"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3600" y="1524000"/>
            <a:ext cx="4572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3585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Stereo Mic</a:t>
            </a:r>
            <a:endParaRPr lang="en-US"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1524000"/>
            <a:ext cx="6705600"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7680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Film Sound </a:t>
            </a:r>
            <a:endParaRPr lang="en-US" dirty="0"/>
          </a:p>
        </p:txBody>
      </p:sp>
      <p:sp>
        <p:nvSpPr>
          <p:cNvPr id="3" name="Subtitle 2"/>
          <p:cNvSpPr>
            <a:spLocks noGrp="1"/>
          </p:cNvSpPr>
          <p:nvPr>
            <p:ph type="subTitle" idx="1"/>
          </p:nvPr>
        </p:nvSpPr>
        <p:spPr>
          <a:xfrm>
            <a:off x="990600" y="3886200"/>
            <a:ext cx="7086600" cy="685800"/>
          </a:xfrm>
        </p:spPr>
        <p:txBody>
          <a:bodyPr>
            <a:normAutofit/>
          </a:bodyPr>
          <a:lstStyle/>
          <a:p>
            <a:r>
              <a:rPr lang="en-US" dirty="0" smtClean="0"/>
              <a:t>Film and Television </a:t>
            </a:r>
            <a:r>
              <a:rPr lang="en-US" dirty="0" smtClean="0"/>
              <a:t>Microphones</a:t>
            </a:r>
            <a:endParaRPr lang="en-US" dirty="0"/>
          </a:p>
        </p:txBody>
      </p:sp>
    </p:spTree>
    <p:extLst>
      <p:ext uri="{BB962C8B-B14F-4D97-AF65-F5344CB8AC3E}">
        <p14:creationId xmlns:p14="http://schemas.microsoft.com/office/powerpoint/2010/main" val="2473870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Best Shotgun Microphones and Boom Mics for Filmmakers</a:t>
            </a: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Sennheiser MKH </a:t>
            </a:r>
            <a:r>
              <a:rPr lang="en-US" dirty="0" smtClean="0"/>
              <a:t>416</a:t>
            </a:r>
          </a:p>
          <a:p>
            <a:pPr marL="0" indent="0">
              <a:buNone/>
            </a:pPr>
            <a:r>
              <a:rPr lang="en-US" dirty="0" smtClean="0"/>
              <a:t>Rode NTG-3</a:t>
            </a:r>
          </a:p>
          <a:p>
            <a:pPr marL="0" indent="0">
              <a:buNone/>
            </a:pPr>
            <a:r>
              <a:rPr lang="en-US" dirty="0" smtClean="0"/>
              <a:t>Audio Technia 897</a:t>
            </a:r>
          </a:p>
          <a:p>
            <a:pPr marL="0" indent="0">
              <a:buNone/>
            </a:pPr>
            <a:r>
              <a:rPr lang="en-US" dirty="0"/>
              <a:t>Sennheiser MKH </a:t>
            </a:r>
            <a:r>
              <a:rPr lang="en-US" dirty="0" smtClean="0"/>
              <a:t>8060</a:t>
            </a:r>
          </a:p>
          <a:p>
            <a:pPr marL="0" indent="0">
              <a:buNone/>
            </a:pPr>
            <a:r>
              <a:rPr lang="en-US" dirty="0"/>
              <a:t>Sennheiser MKE </a:t>
            </a:r>
            <a:r>
              <a:rPr lang="en-US" dirty="0" smtClean="0"/>
              <a:t>600</a:t>
            </a:r>
          </a:p>
          <a:p>
            <a:pPr marL="0" indent="0">
              <a:buNone/>
            </a:pPr>
            <a:r>
              <a:rPr lang="en-US" dirty="0" smtClean="0"/>
              <a:t>Schoeps MK41</a:t>
            </a:r>
          </a:p>
          <a:p>
            <a:pPr marL="0" indent="0">
              <a:buNone/>
            </a:pPr>
            <a:endParaRPr lang="en-US" dirty="0"/>
          </a:p>
        </p:txBody>
      </p:sp>
    </p:spTree>
    <p:extLst>
      <p:ext uri="{BB962C8B-B14F-4D97-AF65-F5344CB8AC3E}">
        <p14:creationId xmlns:p14="http://schemas.microsoft.com/office/powerpoint/2010/main" val="1220929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Sennheiser MKH416</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t>The Sennheiser 416 shotgun microphone is one of the standard mics used by location sound and boom operators worldwide. It’s earned its reputation over the past several decades as an extremely good shotgun microphone for filmmakers and television broadcasters alike (an earlier version of this mic has been kicking around since the 1960s!). It offers a rugged all metal body, a super </a:t>
            </a:r>
            <a:r>
              <a:rPr lang="en-US" dirty="0" smtClean="0"/>
              <a:t>cardioid </a:t>
            </a:r>
            <a:r>
              <a:rPr lang="en-US" dirty="0"/>
              <a:t>sound pickup pattern– meaning you will be able to isolate dialogue without picking up a ton of background noise– and high sensitivity, all things that filmmakers need. </a:t>
            </a:r>
            <a:r>
              <a:rPr lang="en-US" dirty="0" smtClean="0"/>
              <a:t>This industry </a:t>
            </a:r>
            <a:r>
              <a:rPr lang="en-US" dirty="0"/>
              <a:t>standard shotgun/boom microphone and has earned its place inside and outside of Hollywood. It may not be cheap, but it’s far from the most expensive </a:t>
            </a:r>
            <a:r>
              <a:rPr lang="en-US" dirty="0" smtClean="0"/>
              <a:t>cardioid </a:t>
            </a:r>
            <a:r>
              <a:rPr lang="en-US" dirty="0"/>
              <a:t>boom microphone available, and good sound is always worth it.</a:t>
            </a:r>
          </a:p>
        </p:txBody>
      </p:sp>
    </p:spTree>
    <p:extLst>
      <p:ext uri="{BB962C8B-B14F-4D97-AF65-F5344CB8AC3E}">
        <p14:creationId xmlns:p14="http://schemas.microsoft.com/office/powerpoint/2010/main" val="2292944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1447800"/>
            <a:ext cx="6105595"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057400" y="533399"/>
            <a:ext cx="4800600" cy="769441"/>
          </a:xfrm>
          <a:prstGeom prst="rect">
            <a:avLst/>
          </a:prstGeom>
        </p:spPr>
        <p:txBody>
          <a:bodyPr wrap="square">
            <a:spAutoFit/>
          </a:bodyPr>
          <a:lstStyle/>
          <a:p>
            <a:pPr algn="ctr"/>
            <a:r>
              <a:rPr lang="en-US" sz="4400" dirty="0"/>
              <a:t>Sennheiser MKH416</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4071938"/>
            <a:ext cx="6019800" cy="1947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0168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Audio-</a:t>
            </a:r>
            <a:r>
              <a:rPr lang="en-US" dirty="0" err="1"/>
              <a:t>Technica</a:t>
            </a:r>
            <a:r>
              <a:rPr lang="en-US" dirty="0"/>
              <a:t> 897</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The Audio-</a:t>
            </a:r>
            <a:r>
              <a:rPr lang="en-US" dirty="0" err="1"/>
              <a:t>Technica</a:t>
            </a:r>
            <a:r>
              <a:rPr lang="en-US" dirty="0"/>
              <a:t> 897 is another well respected shotgun microphone for filmmakers. It’s been around almost as long and has developed a reputation particularly among indie filmmakers as a solid shotgun microphone at a quarter of the cost of the Sennheiser 416. It’s about an inch longer than the 416, but this medium shotgun length of only 11 inches long still means that the microphone is easy to keep out of the shot, even in cramped shooting conditions. The AT 897 has earned a reputation over the years in film and television as the rare budget microphone that doesn’t absolutely sound like trash.</a:t>
            </a:r>
          </a:p>
        </p:txBody>
      </p:sp>
    </p:spTree>
    <p:extLst>
      <p:ext uri="{BB962C8B-B14F-4D97-AF65-F5344CB8AC3E}">
        <p14:creationId xmlns:p14="http://schemas.microsoft.com/office/powerpoint/2010/main" val="2051168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Technica 897</a:t>
            </a:r>
            <a:endParaRPr lang="en-US" dirty="0"/>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4286518"/>
            <a:ext cx="6248400" cy="1657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33500" y="1295400"/>
            <a:ext cx="6019800" cy="2838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0954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Sennheiser 8060</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The Sennheiser 8060 is a much newer microphone than its older more established 416 sister that is getting plenty of praise in its own right. The 8060 is recognized for its strikingly natural capture of a wide range of frequencies (more natural sounding than the 416), along with a nice tight pickup pattern that throws out background noise — all in a package that’s almost several inches shorter than the 416! All in all, the 8060 captures a bit more off axis sound (not quite as tight) than the 416, and it’s also more sensitive of a microphone. Because of its short length this mic can be used either on a boom </a:t>
            </a:r>
            <a:r>
              <a:rPr lang="en-US" dirty="0" smtClean="0"/>
              <a:t>pole</a:t>
            </a:r>
            <a:r>
              <a:rPr lang="en-US" dirty="0"/>
              <a:t> </a:t>
            </a:r>
            <a:r>
              <a:rPr lang="en-US" dirty="0" smtClean="0"/>
              <a:t>or </a:t>
            </a:r>
            <a:r>
              <a:rPr lang="en-US" dirty="0"/>
              <a:t>even directly on your camera itself, without peeking into your shot.</a:t>
            </a:r>
          </a:p>
        </p:txBody>
      </p:sp>
    </p:spTree>
    <p:extLst>
      <p:ext uri="{BB962C8B-B14F-4D97-AF65-F5344CB8AC3E}">
        <p14:creationId xmlns:p14="http://schemas.microsoft.com/office/powerpoint/2010/main" val="3180123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Sennheiser 8060</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5400" y="1600200"/>
            <a:ext cx="6043448"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886200"/>
            <a:ext cx="64008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11427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518</TotalTime>
  <Words>653</Words>
  <Application>Microsoft Office PowerPoint</Application>
  <PresentationFormat>On-screen Show (4:3)</PresentationFormat>
  <Paragraphs>36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Centre for Research in Art of Film and Television</vt:lpstr>
      <vt:lpstr>Film Sound </vt:lpstr>
      <vt:lpstr>Best Shotgun Microphones and Boom Mics for Filmmakers</vt:lpstr>
      <vt:lpstr>Sennheiser MKH416</vt:lpstr>
      <vt:lpstr>PowerPoint Presentation</vt:lpstr>
      <vt:lpstr>Audio-Technica 897</vt:lpstr>
      <vt:lpstr>Audio Technica 897</vt:lpstr>
      <vt:lpstr>Sennheiser 8060</vt:lpstr>
      <vt:lpstr>Sennheiser 8060</vt:lpstr>
      <vt:lpstr>Sennheiser MKE 600</vt:lpstr>
      <vt:lpstr>Sennheiser MKE 600</vt:lpstr>
      <vt:lpstr>Schoeps MK41</vt:lpstr>
      <vt:lpstr>Schoeps MK41</vt:lpstr>
      <vt:lpstr>What is the difference between a shotgun mic and boom microphone?</vt:lpstr>
      <vt:lpstr>Zoom H4n</vt:lpstr>
      <vt:lpstr>Stereo Mic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 Sound</dc:title>
  <dc:creator>Windows User</dc:creator>
  <cp:lastModifiedBy>Windows User</cp:lastModifiedBy>
  <cp:revision>44</cp:revision>
  <dcterms:created xsi:type="dcterms:W3CDTF">2019-02-01T19:06:35Z</dcterms:created>
  <dcterms:modified xsi:type="dcterms:W3CDTF">2019-02-07T02:35:09Z</dcterms:modified>
</cp:coreProperties>
</file>